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1"/>
  </p:sldMasterIdLst>
  <p:notesMasterIdLst>
    <p:notesMasterId r:id="rId42"/>
  </p:notesMasterIdLst>
  <p:sldIdLst>
    <p:sldId id="348" r:id="rId2"/>
    <p:sldId id="349" r:id="rId3"/>
    <p:sldId id="350" r:id="rId4"/>
    <p:sldId id="282" r:id="rId5"/>
    <p:sldId id="283" r:id="rId6"/>
    <p:sldId id="285" r:id="rId7"/>
    <p:sldId id="287" r:id="rId8"/>
    <p:sldId id="289" r:id="rId9"/>
    <p:sldId id="291" r:id="rId10"/>
    <p:sldId id="292" r:id="rId11"/>
    <p:sldId id="293" r:id="rId12"/>
    <p:sldId id="294" r:id="rId13"/>
    <p:sldId id="296" r:id="rId14"/>
    <p:sldId id="298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290" r:id="rId23"/>
    <p:sldId id="320" r:id="rId24"/>
    <p:sldId id="315" r:id="rId25"/>
    <p:sldId id="316" r:id="rId26"/>
    <p:sldId id="317" r:id="rId27"/>
    <p:sldId id="318" r:id="rId28"/>
    <p:sldId id="333" r:id="rId29"/>
    <p:sldId id="324" r:id="rId30"/>
    <p:sldId id="325" r:id="rId31"/>
    <p:sldId id="332" r:id="rId32"/>
    <p:sldId id="326" r:id="rId33"/>
    <p:sldId id="334" r:id="rId34"/>
    <p:sldId id="335" r:id="rId35"/>
    <p:sldId id="340" r:id="rId36"/>
    <p:sldId id="341" r:id="rId37"/>
    <p:sldId id="343" r:id="rId38"/>
    <p:sldId id="342" r:id="rId39"/>
    <p:sldId id="351" r:id="rId40"/>
    <p:sldId id="352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918075990446" initials="9" lastIdx="1" clrIdx="0">
    <p:extLst>
      <p:ext uri="{19B8F6BF-5375-455C-9EA6-DF929625EA0E}">
        <p15:presenceInfo xmlns:p15="http://schemas.microsoft.com/office/powerpoint/2012/main" userId="75b51fc776113d5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1646" autoAdjust="0"/>
  </p:normalViewPr>
  <p:slideViewPr>
    <p:cSldViewPr>
      <p:cViewPr varScale="1">
        <p:scale>
          <a:sx n="64" d="100"/>
          <a:sy n="64" d="100"/>
        </p:scale>
        <p:origin x="90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14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C0AA1-72F8-4565-9EE2-5BFDAC04CD9D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23C4C-7AD1-4E49-AAC0-8D1FDDCCBA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113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23C4C-7AD1-4E49-AAC0-8D1FDDCCBA4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F23C4C-7AD1-4E49-AAC0-8D1FDDCCBA45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81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5/29/2022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77619" y="3048000"/>
            <a:ext cx="7975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TITLE OF THE </a:t>
            </a:r>
            <a:r>
              <a:rPr lang="en-US" sz="2800" dirty="0" smtClean="0">
                <a:latin typeface="Book Antiqua" panose="02040602050305030304" pitchFamily="18" charset="0"/>
              </a:rPr>
              <a:t>TOPIC- </a:t>
            </a:r>
          </a:p>
          <a:p>
            <a:pPr algn="ctr"/>
            <a:r>
              <a:rPr lang="en-US" sz="2800" dirty="0" smtClean="0">
                <a:latin typeface="Book Antiqua" panose="02040602050305030304" pitchFamily="18" charset="0"/>
              </a:rPr>
              <a:t>CEPHALOMETRICS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8286" y="5360158"/>
            <a:ext cx="1139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ORTHODONTICS AND DENTOFACIAL ORTHOPAEDICS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857828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97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4A588-1F0F-D84B-A7D6-E00D0DD46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33401"/>
            <a:ext cx="3680885" cy="1066800"/>
          </a:xfrm>
        </p:spPr>
        <p:txBody>
          <a:bodyPr>
            <a:normAutofit/>
          </a:bodyPr>
          <a:lstStyle/>
          <a:p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Dental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Parameters</a:t>
            </a: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228600" y="1905000"/>
            <a:ext cx="4138085" cy="4191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1</a:t>
            </a:r>
            <a:r>
              <a:rPr lang="en-US" sz="2400" dirty="0" smtClean="0">
                <a:solidFill>
                  <a:schemeClr val="tx2"/>
                </a:solidFill>
              </a:rPr>
              <a:t>) </a:t>
            </a:r>
            <a:r>
              <a:rPr lang="en-US" sz="2400" u="sng" dirty="0" smtClean="0">
                <a:solidFill>
                  <a:schemeClr val="tx2"/>
                </a:solidFill>
              </a:rPr>
              <a:t>CANT  OF OCCLUSAL     PLANE</a:t>
            </a:r>
          </a:p>
          <a:p>
            <a:r>
              <a:rPr lang="en-US" sz="2400" dirty="0" smtClean="0"/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*Occlusal plane to f.h plane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Average value – 9.3 degree(1.5 degree to 14 degree)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Gives a measure of slope of Occlusal plane to f h plane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5D01-4850-6F40-85B4-B3D82F85AC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F2EEE5-A3E7-3E4C-9DF2-7118A50F8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381000"/>
            <a:ext cx="7010400" cy="6324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7238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533400" y="762000"/>
            <a:ext cx="3680885" cy="443653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2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INTER INCISAL ANGLE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Angle between long axis of upper and lower incisors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Average value : 135.4 degrees(130 to 150.5 degrees)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Increased in class l bimaxillary protrusion </a:t>
            </a:r>
          </a:p>
          <a:p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19115-6D4B-D24E-9E23-C11D5B16FB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78C0DBC0-9131-3848-827A-194051B4C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152400"/>
            <a:ext cx="5379131" cy="6477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77153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85800" y="685800"/>
            <a:ext cx="46482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sz="3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INCISOR OCCLUSAL PLANE ANGLE</a:t>
            </a:r>
          </a:p>
          <a:p>
            <a:pPr>
              <a:buFont typeface="Arial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is the inside inferior angle formed by the intersection of long axis of lower central incisors </a:t>
            </a:r>
          </a:p>
          <a:p>
            <a:pPr>
              <a:buFont typeface="Arial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*And the Occlusal plane  And is read as a plus or minus deviation from  a right angle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*  Average value – 14.5 degrees (3.5 to 20 degrees)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*increase in angle is a suggestive of increased lower incisors  Proclination </a:t>
            </a:r>
          </a:p>
          <a:p>
            <a:endParaRPr lang="en-US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D60CF26-A9FB-4C42-8757-B15858898A2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40565" y="1647825"/>
            <a:ext cx="5441835" cy="40671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94948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152400" y="609600"/>
            <a:ext cx="4214285" cy="59435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4</a:t>
            </a:r>
            <a:r>
              <a:rPr lang="en-U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INCISOR MANDIBULAR PLANE ANGLE</a:t>
            </a:r>
            <a:endParaRPr lang="en-US" sz="2400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Angle is formed by intersection of long axis of lower incisors to mandibular plane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average value -1.4 degree (-8.2 to7 degrees)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an increase in value is suggestive of increased lower incisors  Proclination</a:t>
            </a:r>
            <a:r>
              <a:rPr lang="en-US" sz="2400" dirty="0" smtClean="0"/>
              <a:t>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3E018-5FF3-FF4E-BD10-68BCB71CA4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               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FC838654-107D-7C4C-A01C-145913DE1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228600"/>
            <a:ext cx="6858000" cy="63245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9333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85800" y="990600"/>
            <a:ext cx="4572000" cy="55626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2"/>
                </a:solidFill>
              </a:rPr>
              <a:t>5</a:t>
            </a:r>
            <a:r>
              <a:rPr lang="en-US" sz="3000" u="sng" dirty="0" smtClean="0">
                <a:solidFill>
                  <a:schemeClr val="tx2"/>
                </a:solidFill>
              </a:rPr>
              <a:t>) UPPER INCISORS  To A- pog line</a:t>
            </a:r>
            <a:endParaRPr lang="en-US" sz="3000" i="1" u="sng" dirty="0" smtClean="0">
              <a:solidFill>
                <a:schemeClr val="tx2"/>
              </a:solidFill>
            </a:endParaRPr>
          </a:p>
          <a:p>
            <a:r>
              <a:rPr lang="en-US" sz="2400" i="1" dirty="0" smtClean="0"/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This is a linear measurements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between INCISAL edges of maxillary central incisors  And the line joining point A to POGONION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Average value:2.7 mm (-1 to 5 mm)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measure us more in patients with upper central incisors Proclination  </a:t>
            </a:r>
          </a:p>
          <a:p>
            <a:endParaRPr lang="en-US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408E5DFB-8A4A-7649-A060-76F2598F478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25334" y="1600200"/>
            <a:ext cx="5861866" cy="43719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8238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45297-F268-A64A-863F-3AADA3154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131425" cy="145626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STEINER ANALYSIS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51B-2F28-6146-A164-60AC5FF63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175" y="1981201"/>
            <a:ext cx="10131425" cy="30479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Steiner Analysis Is Divided Into Three Parts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1) SKELETAL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2) DENTAL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3) SOFT TISSUE ANALYSIS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7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8A0C-4A66-5B4E-A37F-56EB96B5E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1"/>
            <a:ext cx="3680885" cy="990600"/>
          </a:xfrm>
        </p:spPr>
        <p:txBody>
          <a:bodyPr>
            <a:normAutofit/>
          </a:bodyPr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SKELETAL ANALYSIS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685800" y="1600200"/>
            <a:ext cx="4191000" cy="47244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1)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S.N.A. ANGLE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the angle formed by the intersection of s.n plane and line joining Nasion and point A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mean value is 82 degrees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larger than normal value indicates that the maxilla is Prognathic while. Smaller value is retrognathic maxilla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FF26C-75F4-B84F-A6E3-43E230C3C6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62F80A-3801-EB40-9559-45CB120C8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28600"/>
            <a:ext cx="6199074" cy="6400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1777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381000" y="1219200"/>
            <a:ext cx="3680885" cy="4055533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2)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S.N.B angle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the angle between s.n plane and line joining Nasion to point B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Its average value is 80 degrees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increase in angle indicates a Prognathic mandible whereas a less than normal indicates retrusive mandible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241D8-A9A5-F44E-838C-B5520C10541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000" dirty="0" smtClean="0"/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871DE400-D912-4941-A1AA-42D7AEA13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304800"/>
            <a:ext cx="7086599" cy="628105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1164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85800" y="609600"/>
            <a:ext cx="3680885" cy="5105400"/>
          </a:xfrm>
        </p:spPr>
        <p:txBody>
          <a:bodyPr>
            <a:normAutofit/>
          </a:bodyPr>
          <a:lstStyle/>
          <a:p>
            <a:pPr lvl="2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A .N.B angle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angle is formed by the intersection of lines joining Nasion to point A and NASION to point B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mean value is 2 degree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increase in value is indicative of class II skeletal tendency while a angle less than normal or a negative angle is suggestive of skeletal class III relationship</a:t>
            </a:r>
          </a:p>
          <a:p>
            <a:endParaRPr lang="en-US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7BF624C-90FC-6C44-83DB-F8E63C725FC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93594" y="2262187"/>
            <a:ext cx="4562475" cy="34004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20583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A6941-01FA-1C47-B97C-89F8B7A18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457200"/>
            <a:ext cx="10131425" cy="3810000"/>
          </a:xfrm>
        </p:spPr>
        <p:txBody>
          <a:bodyPr>
            <a:noAutofit/>
          </a:bodyPr>
          <a:lstStyle/>
          <a:p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MANDIBULAR PLANE ANGLE</a:t>
            </a:r>
          </a:p>
          <a:p>
            <a:pPr marL="0" indent="0">
              <a:buNone/>
            </a:pPr>
            <a:endParaRPr lang="en-US" sz="36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angle formed by s.n plane to the Mandibular plane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average value is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degree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lower angle is indicative of horizontal growing face while a increased angle suggests a vertical growing individual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9397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34155" y="801579"/>
            <a:ext cx="9260115" cy="110309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2605206" y="2384692"/>
          <a:ext cx="8127999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354780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5220614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28276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AREAS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900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TYPES OF CEPHALOGRAM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82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171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LANDMARKS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56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LINES AND PLANES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KNOW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70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COGNITIVE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KNOW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817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832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RECENT ADVANCES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AFFECTIVE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DESIRE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697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01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8766E-0717-3341-8761-AC0466433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6800"/>
            <a:ext cx="10131425" cy="2895599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OCCLUSAL PLANE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ANGLE</a:t>
            </a:r>
          </a:p>
          <a:p>
            <a:pPr marL="0" indent="0">
              <a:buNone/>
            </a:pP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formed between the Occlusal plane and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plane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Mean value is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14.5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degree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angle indicates the relation of the Occlusal plane to the cranium and face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4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CE1-AD67-0941-BED6-F38D748CC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0505" y="304800"/>
            <a:ext cx="9681209" cy="145626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DENTAL ANALYSIS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623E2-CB39-9E4B-BB68-87B8F1C85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28801"/>
            <a:ext cx="10131425" cy="3962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/>
              <a:t>1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UPPER INCISORS TO N-A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angle 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the angle formed by the intersection of the long axis of the upper central incisors and the line joining Nasion to point A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mean value is 22 degree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angle indicates the relative inclination of the upper incisors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increased angle is seen in class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division l malocclusion.</a:t>
            </a:r>
          </a:p>
        </p:txBody>
      </p:sp>
    </p:spTree>
    <p:extLst>
      <p:ext uri="{BB962C8B-B14F-4D97-AF65-F5344CB8AC3E}">
        <p14:creationId xmlns:p14="http://schemas.microsoft.com/office/powerpoint/2010/main" val="32616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126067"/>
            <a:ext cx="3680885" cy="451273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UPPER INCISORS TO N-A ( linear 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a linear  measurements between the LABIAL surface of the upper central incisors and the line joining Nasion to point A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Normal value is 4 mm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Increased in proclined upper incisors</a:t>
            </a:r>
          </a:p>
          <a:p>
            <a:endParaRPr lang="en-US" dirty="0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CE1E60E1-3121-8447-9ADA-EBC371F437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88831" y="2233612"/>
            <a:ext cx="4572000" cy="34575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48737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>
            <a:extLst>
              <a:ext uri="{FF2B5EF4-FFF2-40B4-BE49-F238E27FC236}">
                <a16:creationId xmlns:a16="http://schemas.microsoft.com/office/drawing/2014/main" id="{4EDE4A36-755F-5D46-A293-01B870DF9F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52400"/>
            <a:ext cx="6858000" cy="6477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35059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85800" y="973667"/>
            <a:ext cx="3680885" cy="443653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3</a:t>
            </a:r>
            <a:r>
              <a:rPr lang="en-US" sz="2400" b="1" u="sng" dirty="0" smtClean="0"/>
              <a:t>) LOWER INCISOR TO N-B angle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angle is formed between the N-B plane and the long axis of lower incisor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Mean value Is  25degree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increased value indicates proclination of lower incisors whereas a decreased values indicates upright or retroclined lower incisors</a:t>
            </a:r>
          </a:p>
          <a:p>
            <a:endParaRPr lang="en-US" sz="2400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A8E0F67D-6D0E-4147-AA87-62FA71F266D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88831" y="2276475"/>
            <a:ext cx="4572000" cy="33718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67125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CE381-D1FC-F04C-9B13-C361AF798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990601"/>
            <a:ext cx="10131425" cy="4114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/>
              <a:t>4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) LOWER INCISOR TO N-B (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linear)</a:t>
            </a:r>
          </a:p>
          <a:p>
            <a:pPr>
              <a:buNone/>
            </a:pP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the linear distance between the LABIAL surface of lower central incisors and the line joining Nasion to point B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mean value is 4mm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 increase in measurement indicates proclined lower incisors </a:t>
            </a:r>
          </a:p>
        </p:txBody>
      </p:sp>
    </p:spTree>
    <p:extLst>
      <p:ext uri="{BB962C8B-B14F-4D97-AF65-F5344CB8AC3E}">
        <p14:creationId xmlns:p14="http://schemas.microsoft.com/office/powerpoint/2010/main" val="24469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body" idx="2"/>
          </p:nvPr>
        </p:nvSpPr>
        <p:spPr>
          <a:xfrm>
            <a:off x="814387" y="973137"/>
            <a:ext cx="4519613" cy="53514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5</a:t>
            </a:r>
            <a:r>
              <a:rPr lang="en-US" sz="2400" b="1" u="sng" dirty="0" smtClean="0"/>
              <a:t>) INTER- INCISAL ANGLE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is the angle formed between the long axis of the upper and lower central incisors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Mean value is 130 to 131 degrees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reduced inter incisor angle is associated with a class II division l malocclusion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larger than normal angle is seen in class II division 2  malocclusion </a:t>
            </a:r>
          </a:p>
          <a:p>
            <a:endParaRPr lang="en-US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82F7674A-945D-CF45-BCE0-E6D1074F767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93594" y="2262187"/>
            <a:ext cx="4562475" cy="34004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20286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13421-668D-6E4E-8A6F-8DE58CB51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61999"/>
            <a:ext cx="7467600" cy="76200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SOFT TISSUE ANALYSIS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F3D87-2ACC-CB44-855E-BE9A52BD9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b="1" u="sng" dirty="0"/>
              <a:t>S- LINE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According to Steiner the lips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                                                             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well balanced face should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touch                                                     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line extending from the soft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tissue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contour of the chin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the                                                                                       middle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‘S’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formed 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                                                          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lower border of the nose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2323F0E-E2D7-774D-A863-239553495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1953109"/>
            <a:ext cx="5339386" cy="442592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29649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the lips are located beyond the line then the lips is protrusive and is a convex profile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the lips are behind this line they are said to be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retrusive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and the patient may have concave profile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07F89-222E-7349-9188-CF3C5056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057400" y="381001"/>
            <a:ext cx="8686800" cy="11429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TWEED ANALYSIS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40D80-3AED-BA49-91B4-E3E072E32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76401"/>
            <a:ext cx="10131425" cy="35052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Tweed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Analysis makes use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three  planes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 form a diagnostic triangle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                                                                                                   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planes used are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A) Frankfort horizontal plane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B) Mandibular plane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C) Long axis of lower incisors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9C86B6-2728-E544-B20E-DEA799A30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1676400"/>
            <a:ext cx="5029200" cy="488643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88379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704088"/>
            <a:ext cx="109728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latin typeface="Aparajita" pitchFamily="34" charset="0"/>
                <a:cs typeface="Aparajita" pitchFamily="34" charset="0"/>
              </a:rPr>
              <a:t>CONTENT:-</a:t>
            </a:r>
            <a:endParaRPr lang="en-US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PART I</a:t>
            </a:r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TYPES OF CEPHALOGRAM</a:t>
            </a:r>
          </a:p>
          <a:p>
            <a:r>
              <a:rPr lang="en-US" dirty="0" smtClean="0"/>
              <a:t>USES</a:t>
            </a:r>
          </a:p>
          <a:p>
            <a:r>
              <a:rPr lang="en-US" dirty="0" smtClean="0"/>
              <a:t>LANDMARKS</a:t>
            </a:r>
          </a:p>
          <a:p>
            <a:r>
              <a:rPr lang="en-US" dirty="0" smtClean="0"/>
              <a:t>LINES </a:t>
            </a:r>
            <a:r>
              <a:rPr lang="en-US" dirty="0"/>
              <a:t>AND PLANES </a:t>
            </a:r>
            <a:endParaRPr lang="en-US" dirty="0" smtClean="0"/>
          </a:p>
          <a:p>
            <a:r>
              <a:rPr lang="en-US" dirty="0" smtClean="0"/>
              <a:t>ANALYSIS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PART II</a:t>
            </a:r>
          </a:p>
          <a:p>
            <a:r>
              <a:rPr lang="en-US" dirty="0" smtClean="0"/>
              <a:t>ANALYSIS</a:t>
            </a:r>
          </a:p>
          <a:p>
            <a:r>
              <a:rPr lang="en-US" dirty="0" smtClean="0"/>
              <a:t>ERRORS</a:t>
            </a:r>
          </a:p>
          <a:p>
            <a:r>
              <a:rPr lang="en-US" dirty="0" smtClean="0"/>
              <a:t>RECENT ADVANCES</a:t>
            </a:r>
          </a:p>
          <a:p>
            <a:r>
              <a:rPr lang="en-US" dirty="0"/>
              <a:t>S</a:t>
            </a:r>
            <a:r>
              <a:rPr lang="en-US" dirty="0" smtClean="0"/>
              <a:t>UMMARY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DF48F-B98D-FA4E-BC1D-91B0DC29C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62001"/>
            <a:ext cx="10131425" cy="32003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/>
              <a:t>1)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Frankfort Mandibular plane angle ( FMPA)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the angle formed  by the intersection of the Frankfort horizontal plane with the Mandibular plane 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mean value is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degree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9C86B6-2728-E544-B20E-DEA799A30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2209800"/>
            <a:ext cx="6629400" cy="434654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93543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75" y="533400"/>
            <a:ext cx="10131425" cy="2895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INCISOR MANDIBULAR  PLANE ANGLE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(IMPA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the angle formed by the intersection of the long axis of the lower incisors with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Mandibular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plane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mean value is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degree
It indicates the inclination of the lower                                                                                                                incisor </a:t>
            </a:r>
          </a:p>
          <a:p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F9C86B6-2728-E544-B20E-DEA799A30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840764"/>
            <a:ext cx="5486400" cy="471557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833DB-0894-7042-BF2B-16F941BC7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304801"/>
            <a:ext cx="10131425" cy="3581399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FRANKFORT  MANDIBULAR INCISOR 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ANGLE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(FMIA)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the angle formed by the intersection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long axis of the lower incisor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                                                                                    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F.H .plane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mean value is 65 degree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F9C86B6-2728-E544-B20E-DEA799A30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1968" y="1295400"/>
            <a:ext cx="5547632" cy="526094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78768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14600" y="381000"/>
            <a:ext cx="10972800" cy="1143000"/>
          </a:xfrm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sz="4000" b="1" dirty="0" smtClean="0"/>
              <a:t>THE WITS APPRAISAL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10131425" cy="448733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  wits appraisal is a measure of the extent to which the maxilla and the mandible are related to each  other in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antero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posterior or sagittal plane angle.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wits appraisal is used in cases where the ANB  angle is considered not so reliable due to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factoris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such as position of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rotation of there jaws.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functional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occlusal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plane is drawn through the overlapping cusps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first premolars and first  molars.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_20200103-110621.png"/>
          <p:cNvPicPr>
            <a:picLocks noGrp="1" noChangeAspect="1"/>
          </p:cNvPicPr>
          <p:nvPr>
            <p:ph idx="1"/>
          </p:nvPr>
        </p:nvPicPr>
        <p:blipFill>
          <a:blip r:embed="rId2"/>
          <a:srcRect t="3700" b="33406"/>
          <a:stretch>
            <a:fillRect/>
          </a:stretch>
        </p:blipFill>
        <p:spPr>
          <a:xfrm>
            <a:off x="2838450" y="1066800"/>
            <a:ext cx="6381750" cy="5105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4495800" cy="1200912"/>
          </a:xfrm>
        </p:spPr>
        <p:txBody>
          <a:bodyPr/>
          <a:lstStyle/>
          <a:p>
            <a:r>
              <a:rPr lang="en-US" b="1" i="1" dirty="0" smtClean="0"/>
              <a:t>ERRORS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64080"/>
            <a:ext cx="10972800" cy="4389120"/>
          </a:xfrm>
        </p:spPr>
        <p:txBody>
          <a:bodyPr/>
          <a:lstStyle/>
          <a:p>
            <a:r>
              <a:rPr lang="en-US" b="1" dirty="0" smtClean="0"/>
              <a:t>RADIOGRAPHIC PROJECTION ERRORS</a:t>
            </a:r>
          </a:p>
          <a:p>
            <a:r>
              <a:rPr lang="en-US" b="1" dirty="0" smtClean="0"/>
              <a:t>ERRORS WITHIN THE MEASURING SYSTEM</a:t>
            </a:r>
          </a:p>
          <a:p>
            <a:r>
              <a:rPr lang="en-US" b="1" dirty="0" smtClean="0"/>
              <a:t>ERRORS IN LANDMARK IDENTIFICATION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38430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10972800" cy="11430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RECENT ADVANCEMENT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Computers are now widely used in </a:t>
            </a:r>
            <a:r>
              <a:rPr lang="en-US" dirty="0" err="1" smtClean="0"/>
              <a:t>cephalometrics</a:t>
            </a:r>
            <a:endParaRPr lang="en-US" dirty="0" smtClean="0"/>
          </a:p>
          <a:p>
            <a:r>
              <a:rPr lang="en-US" dirty="0" smtClean="0"/>
              <a:t>The computerized </a:t>
            </a:r>
            <a:r>
              <a:rPr lang="en-US" dirty="0" err="1" smtClean="0"/>
              <a:t>cephalometrics</a:t>
            </a:r>
            <a:r>
              <a:rPr lang="en-US" dirty="0" smtClean="0"/>
              <a:t> system allow for quick digitizing of the landmarks and generation of various </a:t>
            </a:r>
            <a:r>
              <a:rPr lang="en-US" dirty="0" err="1" smtClean="0"/>
              <a:t>cephalometric</a:t>
            </a:r>
            <a:r>
              <a:rPr lang="en-US" dirty="0" smtClean="0"/>
              <a:t> analyses</a:t>
            </a:r>
          </a:p>
          <a:p>
            <a:r>
              <a:rPr lang="en-US" dirty="0" smtClean="0"/>
              <a:t>Computerized </a:t>
            </a:r>
            <a:r>
              <a:rPr lang="en-US" dirty="0" err="1" smtClean="0"/>
              <a:t>cephalometry</a:t>
            </a:r>
            <a:r>
              <a:rPr lang="en-US" dirty="0" smtClean="0"/>
              <a:t> provides speed in addition to reliability</a:t>
            </a:r>
          </a:p>
          <a:p>
            <a:r>
              <a:rPr lang="en-US" dirty="0" smtClean="0"/>
              <a:t>The advantages of this system include: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Easy storage and retrieval of </a:t>
            </a:r>
            <a:r>
              <a:rPr lang="en-US" dirty="0" err="1" smtClean="0"/>
              <a:t>cephalometric</a:t>
            </a:r>
            <a:r>
              <a:rPr lang="en-US" dirty="0" smtClean="0"/>
              <a:t> tracing and values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Integration of </a:t>
            </a:r>
            <a:r>
              <a:rPr lang="en-US" dirty="0" err="1" smtClean="0"/>
              <a:t>cephalometric</a:t>
            </a:r>
            <a:r>
              <a:rPr lang="en-US" dirty="0" smtClean="0"/>
              <a:t> registrations with in an office management </a:t>
            </a:r>
            <a:r>
              <a:rPr lang="en-US" dirty="0" err="1" smtClean="0"/>
              <a:t>computrised</a:t>
            </a:r>
            <a:r>
              <a:rPr lang="en-US" dirty="0" smtClean="0"/>
              <a:t> system</a:t>
            </a:r>
          </a:p>
          <a:p>
            <a:pPr marL="514350" indent="-514350">
              <a:buAutoNum type="arabicPeriod"/>
            </a:pPr>
            <a:r>
              <a:rPr lang="en-US" dirty="0" smtClean="0"/>
              <a:t>Combination of the </a:t>
            </a:r>
            <a:r>
              <a:rPr lang="en-US" dirty="0" err="1" smtClean="0"/>
              <a:t>cephalometric</a:t>
            </a:r>
            <a:r>
              <a:rPr lang="en-US" dirty="0" smtClean="0"/>
              <a:t> data with other patient record including photographs.</a:t>
            </a:r>
          </a:p>
        </p:txBody>
      </p:sp>
    </p:spTree>
    <p:extLst>
      <p:ext uri="{BB962C8B-B14F-4D97-AF65-F5344CB8AC3E}">
        <p14:creationId xmlns:p14="http://schemas.microsoft.com/office/powerpoint/2010/main" val="37718896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1685544"/>
            <a:ext cx="10363200" cy="1362456"/>
          </a:xfrm>
        </p:spPr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800" i="1" dirty="0" smtClean="0">
                <a:solidFill>
                  <a:schemeClr val="tx1"/>
                </a:solidFill>
                <a:effectLst/>
              </a:rPr>
              <a:t>RECENT ADVANACEMENT</a:t>
            </a:r>
            <a:br>
              <a:rPr lang="en-US" sz="4800" i="1" dirty="0" smtClean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295400" y="2438400"/>
            <a:ext cx="10363200" cy="1509712"/>
          </a:xfrm>
        </p:spPr>
        <p:txBody>
          <a:bodyPr>
            <a:norm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i="1" dirty="0" smtClean="0">
                <a:latin typeface="Aharoni" pitchFamily="2" charset="-79"/>
                <a:cs typeface="Aharoni" pitchFamily="2" charset="-79"/>
              </a:rPr>
              <a:t>NEMOCEF SOFTWARE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4000" i="1" dirty="0" smtClean="0">
                <a:latin typeface="Aharoni" pitchFamily="2" charset="-79"/>
                <a:cs typeface="Aharoni" pitchFamily="2" charset="-79"/>
              </a:rPr>
              <a:t>DOLPHIN </a:t>
            </a:r>
            <a:r>
              <a:rPr lang="en-US" sz="4000" i="1" dirty="0">
                <a:latin typeface="Aharoni" pitchFamily="2" charset="-79"/>
                <a:cs typeface="Aharoni" pitchFamily="2" charset="-79"/>
              </a:rPr>
              <a:t>S</a:t>
            </a:r>
            <a:r>
              <a:rPr lang="en-US" sz="3600" i="1" dirty="0">
                <a:latin typeface="Aharoni" pitchFamily="2" charset="-79"/>
                <a:cs typeface="Aharoni" pitchFamily="2" charset="-79"/>
              </a:rPr>
              <a:t>OFTWARE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3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29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cs typeface="Andalus" pitchFamily="18" charset="-78"/>
              </a:rPr>
              <a:t>Introduced in </a:t>
            </a:r>
            <a:r>
              <a:rPr lang="en-US" sz="2400" b="1" i="1" dirty="0">
                <a:cs typeface="Andalus" pitchFamily="18" charset="-78"/>
              </a:rPr>
              <a:t>1931</a:t>
            </a:r>
            <a:r>
              <a:rPr lang="en-US" sz="2400" dirty="0">
                <a:cs typeface="Andalus" pitchFamily="18" charset="-78"/>
              </a:rPr>
              <a:t> by BROADBENT and </a:t>
            </a:r>
            <a:r>
              <a:rPr lang="en-US" sz="2400" dirty="0" smtClean="0"/>
              <a:t>HOFRATH</a:t>
            </a:r>
          </a:p>
          <a:p>
            <a:r>
              <a:rPr lang="en-US" sz="2400" dirty="0" smtClean="0"/>
              <a:t>It is a standardized method of production of skull radiographs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Cephalograms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can be of two types LATERAL &amp; FRONTAL</a:t>
            </a:r>
          </a:p>
          <a:p>
            <a:r>
              <a:rPr lang="en-US" sz="2400" dirty="0" smtClean="0"/>
              <a:t>It is a valuable tool in the identification and classification of skeletal and dental anomalies</a:t>
            </a:r>
          </a:p>
          <a:p>
            <a:endParaRPr lang="en-US" sz="2400" dirty="0" smtClean="0"/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 smtClean="0"/>
          </a:p>
          <a:p>
            <a:endParaRPr lang="en-US" sz="24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967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738" y="595641"/>
            <a:ext cx="8897565" cy="1560716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1738" y="2424752"/>
            <a:ext cx="9025904" cy="3651504"/>
          </a:xfrm>
        </p:spPr>
        <p:txBody>
          <a:bodyPr>
            <a:normAutofit fontScale="55000" lnSpcReduction="20000"/>
          </a:bodyPr>
          <a:lstStyle/>
          <a:p>
            <a:r>
              <a:rPr lang="en-US" sz="4600" dirty="0"/>
              <a:t>Textbook of Orthodontics </a:t>
            </a:r>
            <a:r>
              <a:rPr lang="en-US" sz="4600" dirty="0" smtClean="0"/>
              <a:t>– </a:t>
            </a:r>
            <a:r>
              <a:rPr lang="en-US" sz="4600" dirty="0" err="1" smtClean="0"/>
              <a:t>Gurkeerat</a:t>
            </a:r>
            <a:r>
              <a:rPr lang="en-US" sz="4600" dirty="0" smtClean="0"/>
              <a:t> Singh, </a:t>
            </a:r>
            <a:r>
              <a:rPr lang="en-US" sz="4600" dirty="0" err="1" smtClean="0"/>
              <a:t>Jaypee</a:t>
            </a:r>
            <a:r>
              <a:rPr lang="en-US" sz="4600" dirty="0" smtClean="0"/>
              <a:t> </a:t>
            </a:r>
            <a:r>
              <a:rPr lang="en-US" sz="4600" dirty="0"/>
              <a:t>Brothers; </a:t>
            </a:r>
            <a:r>
              <a:rPr lang="en-US" sz="4600" dirty="0" smtClean="0"/>
              <a:t>2</a:t>
            </a:r>
            <a:r>
              <a:rPr lang="en-US" sz="4600" baseline="30000" dirty="0" smtClean="0"/>
              <a:t>nd</a:t>
            </a:r>
            <a:r>
              <a:rPr lang="en-US" sz="4600" dirty="0" smtClean="0"/>
              <a:t> Edition </a:t>
            </a:r>
          </a:p>
          <a:p>
            <a:r>
              <a:rPr lang="en-US" sz="4600" dirty="0" smtClean="0"/>
              <a:t>Orthodontics – The Art and Science, S.I </a:t>
            </a:r>
            <a:r>
              <a:rPr lang="en-US" sz="4600" dirty="0" err="1" smtClean="0"/>
              <a:t>Bhalajhi</a:t>
            </a:r>
            <a:r>
              <a:rPr lang="en-US" sz="4600" dirty="0" smtClean="0"/>
              <a:t>, </a:t>
            </a:r>
            <a:r>
              <a:rPr lang="en-US" sz="4600" dirty="0" err="1" smtClean="0"/>
              <a:t>AryaMedi</a:t>
            </a:r>
            <a:r>
              <a:rPr lang="en-US" sz="4600" dirty="0" smtClean="0"/>
              <a:t> Publishing; 7</a:t>
            </a:r>
            <a:r>
              <a:rPr lang="en-US" sz="4600" baseline="30000" dirty="0" smtClean="0"/>
              <a:t>th</a:t>
            </a:r>
            <a:r>
              <a:rPr lang="en-US" sz="4600" dirty="0" smtClean="0"/>
              <a:t> Edition</a:t>
            </a:r>
          </a:p>
          <a:p>
            <a:r>
              <a:rPr lang="en-US" sz="4600" dirty="0" smtClean="0"/>
              <a:t>Textbook </a:t>
            </a:r>
            <a:r>
              <a:rPr lang="en-US" sz="4600" dirty="0"/>
              <a:t>of Orthodontics – Sridhar </a:t>
            </a:r>
            <a:r>
              <a:rPr lang="en-US" sz="4600" dirty="0" err="1"/>
              <a:t>Premkumar</a:t>
            </a:r>
            <a:r>
              <a:rPr lang="en-US" sz="4600" dirty="0"/>
              <a:t>, </a:t>
            </a:r>
            <a:r>
              <a:rPr lang="en-US" sz="4600" dirty="0" smtClean="0"/>
              <a:t>Elsevier; 1</a:t>
            </a:r>
            <a:r>
              <a:rPr lang="en-US" sz="4600" baseline="30000" dirty="0" smtClean="0"/>
              <a:t>st</a:t>
            </a:r>
            <a:r>
              <a:rPr lang="en-US" sz="4600" dirty="0" smtClean="0"/>
              <a:t> Edition</a:t>
            </a:r>
          </a:p>
          <a:p>
            <a:r>
              <a:rPr lang="en-US" sz="4600" dirty="0"/>
              <a:t>Orthodontics: Diagnosis and Management of Malocclusion and </a:t>
            </a:r>
            <a:r>
              <a:rPr lang="en-US" sz="4600" dirty="0" err="1"/>
              <a:t>Dentofacial</a:t>
            </a:r>
            <a:r>
              <a:rPr lang="en-US" sz="4600" dirty="0"/>
              <a:t> </a:t>
            </a:r>
            <a:r>
              <a:rPr lang="en-US" sz="4600" dirty="0" smtClean="0"/>
              <a:t>Deformities – O.P </a:t>
            </a:r>
            <a:r>
              <a:rPr lang="en-US" sz="4600" dirty="0" err="1" smtClean="0"/>
              <a:t>Kharbanda</a:t>
            </a:r>
            <a:r>
              <a:rPr lang="en-US" sz="4600" dirty="0" smtClean="0"/>
              <a:t>, Elsevier; 1</a:t>
            </a:r>
            <a:r>
              <a:rPr lang="en-US" sz="4600" baseline="30000" dirty="0" smtClean="0"/>
              <a:t>st</a:t>
            </a:r>
            <a:r>
              <a:rPr lang="en-US" sz="4600" dirty="0" smtClean="0"/>
              <a:t> Edition</a:t>
            </a:r>
            <a:endParaRPr lang="en-US" sz="4600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89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8E16A-EFA4-5B44-9323-AE1F893FF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DOWN’S ANALYSIS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447C7-C298-2E4C-8663-262481183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159173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CONSISTS OF 10 PARAMETERS OF WHICH FIVE ARE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SKELETAL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FIVE ARE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DENTAL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9460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64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F785-B2F7-3E43-85C7-9B1A456D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1"/>
            <a:ext cx="4495800" cy="914399"/>
          </a:xfrm>
        </p:spPr>
        <p:txBody>
          <a:bodyPr>
            <a:normAutofit/>
          </a:bodyPr>
          <a:lstStyle/>
          <a:p>
            <a:r>
              <a:rPr lang="en-US" sz="3200" i="1" u="sng" dirty="0" smtClean="0">
                <a:latin typeface="Times New Roman" pitchFamily="18" charset="0"/>
                <a:cs typeface="Times New Roman" pitchFamily="18" charset="0"/>
              </a:rPr>
              <a:t>SKELETAL PARAMETERS</a:t>
            </a:r>
            <a:endParaRPr lang="en-US" sz="32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685800" y="1752600"/>
            <a:ext cx="5181600" cy="48768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FACIAL ANGLE</a:t>
            </a:r>
          </a:p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*  Inferior angle formed by intersection of NASION  - pogonion plane  And F.H plane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*   Average value is 87.8 degree (82 to95 degrees)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*Significance: Indication in anteroposterior positioning  Of mandible in relation to lower face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ncreased in skeletal class III with prominent chin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# increased in skeletal class II</a:t>
            </a:r>
            <a:endParaRPr lang="en-US" sz="2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29D105-C6D7-0146-B8DD-C30282761F2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648817" y="1371600"/>
            <a:ext cx="4400183" cy="4876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63327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B8DC0-E9F2-904A-8B68-4EFC3337918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52400" y="1219200"/>
            <a:ext cx="4214285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chemeClr val="tx2"/>
                </a:solidFill>
              </a:rPr>
              <a:t>2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ANGLE OF </a:t>
            </a:r>
            <a:r>
              <a:rPr lang="en-US" sz="36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CONVEXITY</a:t>
            </a:r>
            <a:endParaRPr lang="en-US" sz="3600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NASION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point A to point A  -pogonion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Average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value is 0 degree 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CBDA148E-1E8B-AE4E-B873-7B03460B63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858521" y="1524000"/>
            <a:ext cx="6819364" cy="504348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59415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43515" y="1007532"/>
            <a:ext cx="3680885" cy="4174068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A-B  PLANE ANGLE</a:t>
            </a:r>
            <a:br>
              <a:rPr lang="en-US" sz="36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point A –point B  to Nasion – pogonion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.Average value: -4.6 degrees ( -9 to 0 degrees )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significance: Indication of maxillomandibular relationship in relation to facial plane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46C1F7AB-A271-304B-BBD7-ABB17CE978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934200" y="1295400"/>
            <a:ext cx="4572000" cy="44767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4725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685800" y="1143000"/>
            <a:ext cx="3680885" cy="4131733"/>
          </a:xfrm>
        </p:spPr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MANDIBULAR PLANE ANGLE</a:t>
            </a:r>
          </a:p>
          <a:p>
            <a:r>
              <a:rPr lang="en-US" sz="2800" dirty="0" smtClean="0"/>
              <a:t>   *   Intersection of mandibular plane with F.H plane                 </a:t>
            </a:r>
          </a:p>
          <a:p>
            <a:r>
              <a:rPr lang="en-US" sz="2800" dirty="0" smtClean="0"/>
              <a:t> *    average value :21.9 degree( 17 to 28 degrees)</a:t>
            </a:r>
          </a:p>
          <a:p>
            <a:endParaRPr lang="en-US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288A939E-5FF8-F043-BE5C-A0F762E930F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67400" y="1247775"/>
            <a:ext cx="5923392" cy="44672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24621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B2F1A-C5E4-BF49-B286-9A3564B47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838201"/>
            <a:ext cx="10131425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>
                <a:solidFill>
                  <a:schemeClr val="tx2"/>
                </a:solidFill>
              </a:rPr>
              <a:t>5) </a:t>
            </a:r>
            <a:r>
              <a:rPr lang="en-US" sz="3600" u="sng" dirty="0">
                <a:solidFill>
                  <a:schemeClr val="tx2"/>
                </a:solidFill>
              </a:rPr>
              <a:t>Y –AXIS</a:t>
            </a:r>
          </a:p>
          <a:p>
            <a:endParaRPr lang="en-US" sz="3600" dirty="0"/>
          </a:p>
          <a:p>
            <a:r>
              <a:rPr lang="en-US" sz="3600" dirty="0"/>
              <a:t>Line joined by connecting sella -GNATHION  with the F H – plane</a:t>
            </a:r>
          </a:p>
          <a:p>
            <a:r>
              <a:rPr lang="en-US" sz="3600" dirty="0"/>
              <a:t>The mean value is 59 degree(53 to 63 degrees)</a:t>
            </a:r>
          </a:p>
          <a:p>
            <a:r>
              <a:rPr lang="en-US" sz="3600" dirty="0"/>
              <a:t>Indicates growth of an individual</a:t>
            </a:r>
          </a:p>
        </p:txBody>
      </p:sp>
    </p:spTree>
    <p:extLst>
      <p:ext uri="{BB962C8B-B14F-4D97-AF65-F5344CB8AC3E}">
        <p14:creationId xmlns:p14="http://schemas.microsoft.com/office/powerpoint/2010/main" val="27764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837</TotalTime>
  <Words>1476</Words>
  <Application>Microsoft Office PowerPoint</Application>
  <PresentationFormat>Widescreen</PresentationFormat>
  <Paragraphs>203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Aharoni</vt:lpstr>
      <vt:lpstr>Andalus</vt:lpstr>
      <vt:lpstr>Aparajita</vt:lpstr>
      <vt:lpstr>Arial</vt:lpstr>
      <vt:lpstr>Book Antiqua</vt:lpstr>
      <vt:lpstr>Calibri</vt:lpstr>
      <vt:lpstr>Constantia</vt:lpstr>
      <vt:lpstr>Times New Roman</vt:lpstr>
      <vt:lpstr>Wingdings 2</vt:lpstr>
      <vt:lpstr>Flow</vt:lpstr>
      <vt:lpstr>PowerPoint Presentation</vt:lpstr>
      <vt:lpstr>Specific learning Objectives </vt:lpstr>
      <vt:lpstr>CONTENT:-</vt:lpstr>
      <vt:lpstr>DOWN’S ANALYSIS </vt:lpstr>
      <vt:lpstr>SKELETAL PARAMETERS</vt:lpstr>
      <vt:lpstr>PowerPoint Presentation</vt:lpstr>
      <vt:lpstr>3) A-B  PLANE ANGLE    point A –point B  to Nasion – pogonion .Average value: -4.6 degrees ( -9 to 0 degrees )   significance: Indication of maxillomandibular relationship in relation to facial plane  </vt:lpstr>
      <vt:lpstr>PowerPoint Presentation</vt:lpstr>
      <vt:lpstr>PowerPoint Presentation</vt:lpstr>
      <vt:lpstr>Dental Parameters</vt:lpstr>
      <vt:lpstr>PowerPoint Presentation</vt:lpstr>
      <vt:lpstr>PowerPoint Presentation</vt:lpstr>
      <vt:lpstr>PowerPoint Presentation</vt:lpstr>
      <vt:lpstr>PowerPoint Presentation</vt:lpstr>
      <vt:lpstr>STEINER ANALYSIS</vt:lpstr>
      <vt:lpstr>SKELETAL ANALYSIS</vt:lpstr>
      <vt:lpstr>PowerPoint Presentation</vt:lpstr>
      <vt:lpstr>PowerPoint Presentation</vt:lpstr>
      <vt:lpstr>PowerPoint Presentation</vt:lpstr>
      <vt:lpstr>PowerPoint Presentation</vt:lpstr>
      <vt:lpstr>        DENTAL ANALYSIS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SOFT TISSUE ANALYSIS</vt:lpstr>
      <vt:lpstr>PowerPoint Presentation</vt:lpstr>
      <vt:lpstr>                    TWEED ANALYSIS </vt:lpstr>
      <vt:lpstr>PowerPoint Presentation</vt:lpstr>
      <vt:lpstr>PowerPoint Presentation</vt:lpstr>
      <vt:lpstr>PowerPoint Presentation</vt:lpstr>
      <vt:lpstr>                        THE WITS APPRAISAL</vt:lpstr>
      <vt:lpstr>PowerPoint Presentation</vt:lpstr>
      <vt:lpstr>ERRORS</vt:lpstr>
      <vt:lpstr>RECENT ADVANCEMENT</vt:lpstr>
      <vt:lpstr>RECENT ADVANACEMENT  </vt:lpstr>
      <vt:lpstr>SUMMARY</vt:lpstr>
      <vt:lpstr>REFERENCES</vt:lpstr>
      <vt:lpstr>Question &amp; Answer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Cephalometrics in orthodontics</dc:title>
  <dc:creator>Unknown User</dc:creator>
  <cp:lastModifiedBy>Gaurav Agrawal</cp:lastModifiedBy>
  <cp:revision>158</cp:revision>
  <dcterms:created xsi:type="dcterms:W3CDTF">2019-12-28T13:25:18Z</dcterms:created>
  <dcterms:modified xsi:type="dcterms:W3CDTF">2022-05-29T15:20:07Z</dcterms:modified>
</cp:coreProperties>
</file>